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95" r:id="rId5"/>
    <p:sldId id="303" r:id="rId6"/>
    <p:sldId id="308" r:id="rId7"/>
    <p:sldId id="309" r:id="rId8"/>
    <p:sldId id="310" r:id="rId9"/>
    <p:sldId id="307" r:id="rId10"/>
    <p:sldId id="293" r:id="rId11"/>
    <p:sldId id="264" r:id="rId12"/>
    <p:sldId id="265" r:id="rId13"/>
    <p:sldId id="296" r:id="rId14"/>
    <p:sldId id="297" r:id="rId15"/>
    <p:sldId id="268" r:id="rId16"/>
    <p:sldId id="269" r:id="rId17"/>
    <p:sldId id="270" r:id="rId18"/>
    <p:sldId id="271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500"/>
    <a:srgbClr val="5B9BD5"/>
    <a:srgbClr val="BE4A02"/>
    <a:srgbClr val="006600"/>
    <a:srgbClr val="3BBE3B"/>
    <a:srgbClr val="0000B0"/>
    <a:srgbClr val="FF9700"/>
    <a:srgbClr val="1E1EE2"/>
    <a:srgbClr val="006EF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78538-6090-457B-97A2-F9D7371C8AC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773EB-ED2A-406E-B63B-9988FA7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0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5676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9264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8273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5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2016 Jupiter Devices. Confidential, please do not distribute or share without permission of Jupiter Devices.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544" y="0"/>
            <a:ext cx="7426037" cy="1136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44" y="1551709"/>
            <a:ext cx="8853056" cy="462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44" y="6578744"/>
            <a:ext cx="2547506" cy="253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2599"/>
            <a:ext cx="3086100" cy="253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Copyright, 2016 Jupiter Devices. Confidential, please do not distribute or share without permission of Jupiter Devices.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92599"/>
            <a:ext cx="2533650" cy="253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B4C59-D3FE-488C-AC2B-4FBB28B4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line.com/health/diabetesmine/innovation/we-are-not-waitin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tidepool.org/" TargetMode="External"/><Relationship Id="rId4" Type="http://schemas.openxmlformats.org/officeDocument/2006/relationships/hyperlink" Target="http://www.nightscoutfoundation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220" y="623034"/>
            <a:ext cx="4557932" cy="5445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What’s the Big Idea?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7830" y="6363534"/>
            <a:ext cx="3086100" cy="253572"/>
          </a:xfrm>
        </p:spPr>
        <p:txBody>
          <a:bodyPr/>
          <a:lstStyle/>
          <a:p>
            <a:r>
              <a:rPr lang="en-US" dirty="0"/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167287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9583" y="1656101"/>
            <a:ext cx="4302177" cy="431716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85363" y="1618001"/>
            <a:ext cx="4302177" cy="431716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Diabetes Market Size</a:t>
            </a:r>
            <a:endParaRPr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4617" y="2229162"/>
            <a:ext cx="37025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463550">
              <a:defRPr sz="3000"/>
            </a:pPr>
            <a:r>
              <a:rPr lang="en-US" sz="2400" b="1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Worldwide</a:t>
            </a:r>
          </a:p>
          <a:p>
            <a:pPr marL="225425" lvl="0" indent="-225425">
              <a:defRPr sz="3000"/>
            </a:pPr>
            <a:endParaRPr 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57150">
              <a:defRPr sz="3000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2015:</a:t>
            </a:r>
          </a:p>
          <a:p>
            <a:pPr marL="171450" lvl="0" indent="-57150">
              <a:defRPr sz="3000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415 million diabetics</a:t>
            </a:r>
          </a:p>
          <a:p>
            <a:pPr marL="171450" lvl="0" indent="-57150">
              <a:defRPr sz="3000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$673 billion spent</a:t>
            </a:r>
          </a:p>
          <a:p>
            <a:pPr marL="171450" lvl="0" indent="-57150">
              <a:defRPr sz="3000"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57150">
              <a:defRPr sz="3000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2040 projection:</a:t>
            </a:r>
          </a:p>
          <a:p>
            <a:pPr marL="171450" lvl="0" indent="-57150">
              <a:defRPr sz="2900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642 million diabetics</a:t>
            </a:r>
          </a:p>
          <a:p>
            <a:pPr marL="171450" lvl="0" indent="-57150">
              <a:defRPr sz="3000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$802 billion spent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4157" y="2255937"/>
            <a:ext cx="36276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>
              <a:defRPr sz="2600"/>
            </a:pPr>
            <a:r>
              <a:rPr lang="en-US" sz="2400" b="1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+ N. America</a:t>
            </a:r>
          </a:p>
          <a:p>
            <a:pPr>
              <a:defRPr sz="2600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defTabSz="0">
              <a:defRPr sz="26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2015:</a:t>
            </a:r>
          </a:p>
          <a:p>
            <a:pPr marL="165100" defTabSz="0">
              <a:defRPr sz="26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104.1 million diabetics</a:t>
            </a:r>
          </a:p>
          <a:p>
            <a:pPr marL="165100" defTabSz="0">
              <a:defRPr sz="26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$504 billion spent</a:t>
            </a:r>
          </a:p>
          <a:p>
            <a:pPr marL="165100" defTabSz="0">
              <a:defRPr sz="26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defTabSz="0">
              <a:defRPr sz="26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2040 projection:</a:t>
            </a:r>
          </a:p>
          <a:p>
            <a:pPr marL="165100" defTabSz="0">
              <a:defRPr sz="26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130.6 million diabetics</a:t>
            </a:r>
          </a:p>
          <a:p>
            <a:pPr marL="165100" defTabSz="0">
              <a:defRPr sz="26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$564 billion spent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584" y="6094749"/>
            <a:ext cx="8827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0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International Diabetes Federation Atlas 2015</a:t>
            </a:r>
          </a:p>
        </p:txBody>
      </p:sp>
      <p:sp>
        <p:nvSpPr>
          <p:cNvPr id="10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197019222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9"/>
          <a:stretch/>
        </p:blipFill>
        <p:spPr>
          <a:xfrm>
            <a:off x="0" y="1565564"/>
            <a:ext cx="9144000" cy="4969008"/>
          </a:xfrm>
          <a:prstGeom prst="rect">
            <a:avLst/>
          </a:prstGeom>
        </p:spPr>
      </p:pic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90727">
              <a:defRPr sz="6719"/>
            </a:lvl1pPr>
          </a:lstStyle>
          <a:p>
            <a:r>
              <a:rPr sz="4000" dirty="0"/>
              <a:t>Weight Loss </a:t>
            </a:r>
            <a:r>
              <a:rPr lang="en-US" sz="4000" dirty="0"/>
              <a:t>and</a:t>
            </a:r>
            <a:r>
              <a:rPr sz="4000" dirty="0"/>
              <a:t> Athletic </a:t>
            </a:r>
            <a:r>
              <a:rPr lang="en-US" sz="4000" dirty="0"/>
              <a:t>M</a:t>
            </a:r>
            <a:r>
              <a:rPr sz="4000" dirty="0"/>
              <a:t>arkets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000" dirty="0"/>
              <a:t>Can be serviced with the same Jupiter Watch as the diabetic market. No prescription required.</a:t>
            </a:r>
          </a:p>
          <a:p>
            <a:r>
              <a:rPr sz="2000" dirty="0"/>
              <a:t>108 million dieters in the USA (Market Enterprises, </a:t>
            </a:r>
            <a:r>
              <a:rPr sz="2000" dirty="0" err="1"/>
              <a:t>Inc</a:t>
            </a:r>
            <a:r>
              <a:rPr sz="2000" dirty="0"/>
              <a:t> 2015)</a:t>
            </a:r>
          </a:p>
          <a:p>
            <a:r>
              <a:rPr sz="2000" dirty="0"/>
              <a:t>70 million wearable fitness trackers shipped world wide in 2015, not including smart watches. (Gartner, 2015)</a:t>
            </a:r>
          </a:p>
        </p:txBody>
      </p:sp>
      <p:sp>
        <p:nvSpPr>
          <p:cNvPr id="6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170672122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Why Now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138544" y="4308763"/>
            <a:ext cx="7426037" cy="25215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2537" lvl="1" indent="-206268" defTabSz="271096">
              <a:spcBef>
                <a:spcPts val="422"/>
              </a:spcBef>
              <a:defRPr sz="2376"/>
            </a:pPr>
            <a:endParaRPr dirty="0"/>
          </a:p>
          <a:p>
            <a:pPr marL="0" indent="0" defTabSz="271096">
              <a:lnSpc>
                <a:spcPct val="100000"/>
              </a:lnSpc>
              <a:spcBef>
                <a:spcPts val="1200"/>
              </a:spcBef>
              <a:buNone/>
              <a:defRPr sz="2376"/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DIY CGM hack solutions are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gaining traction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  <a:sym typeface="Helvetica"/>
            </a:endParaRPr>
          </a:p>
          <a:p>
            <a:pPr marL="412537" lvl="1" indent="-206268" defTabSz="271096">
              <a:lnSpc>
                <a:spcPct val="100000"/>
              </a:lnSpc>
              <a:spcBef>
                <a:spcPts val="422"/>
              </a:spcBef>
              <a:defRPr sz="2376"/>
            </a:pPr>
            <a:r>
              <a:rPr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#</a:t>
            </a:r>
            <a:r>
              <a:rPr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WeAreNotWaiting</a:t>
            </a:r>
            <a:endParaRPr u="sng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pPr marL="412537" lvl="1" indent="-206268" defTabSz="271096">
              <a:lnSpc>
                <a:spcPct val="100000"/>
              </a:lnSpc>
              <a:spcBef>
                <a:spcPts val="422"/>
              </a:spcBef>
              <a:defRPr sz="2376"/>
            </a:pPr>
            <a:r>
              <a:rPr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The </a:t>
            </a:r>
            <a:r>
              <a:rPr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Nightscout</a:t>
            </a:r>
            <a:r>
              <a:rPr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 Foundation</a:t>
            </a:r>
          </a:p>
          <a:p>
            <a:pPr marL="412537" lvl="1" indent="-206268" defTabSz="271096">
              <a:lnSpc>
                <a:spcPct val="100000"/>
              </a:lnSpc>
              <a:spcBef>
                <a:spcPts val="422"/>
              </a:spcBef>
              <a:defRPr sz="2376"/>
            </a:pPr>
            <a:r>
              <a:rPr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tidepool.org</a:t>
            </a:r>
          </a:p>
        </p:txBody>
      </p:sp>
      <p:sp>
        <p:nvSpPr>
          <p:cNvPr id="6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  <p:sp>
        <p:nvSpPr>
          <p:cNvPr id="20" name="Shape 205"/>
          <p:cNvSpPr txBox="1">
            <a:spLocks/>
          </p:cNvSpPr>
          <p:nvPr/>
        </p:nvSpPr>
        <p:spPr>
          <a:xfrm>
            <a:off x="138528" y="1440871"/>
            <a:ext cx="7897097" cy="169025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71096">
              <a:lnSpc>
                <a:spcPct val="100000"/>
              </a:lnSpc>
              <a:spcBef>
                <a:spcPts val="1898"/>
              </a:spcBef>
              <a:buFont typeface="Arial" panose="020B0604020202020204" pitchFamily="34" charset="0"/>
              <a:buNone/>
              <a:defRPr sz="2376"/>
            </a:pPr>
            <a:r>
              <a:rPr lang="en-US" sz="2400" spc="70" dirty="0">
                <a:ln w="952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 demand is proven through sales of invasive solutions:</a:t>
            </a:r>
          </a:p>
          <a:p>
            <a:pPr marL="412537" lvl="1" indent="-206268" defTabSz="271096">
              <a:lnSpc>
                <a:spcPct val="100000"/>
              </a:lnSpc>
              <a:spcBef>
                <a:spcPts val="422"/>
              </a:spcBef>
              <a:defRPr sz="2376"/>
            </a:pPr>
            <a:r>
              <a:rPr lang="en-US" spc="70" dirty="0" err="1">
                <a:ln w="952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Dexcom</a:t>
            </a:r>
            <a:r>
              <a:rPr lang="en-US" spc="70" dirty="0">
                <a:ln w="952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$402 million revenue in 2015</a:t>
            </a:r>
          </a:p>
        </p:txBody>
      </p:sp>
    </p:spTree>
    <p:extLst>
      <p:ext uri="{BB962C8B-B14F-4D97-AF65-F5344CB8AC3E}">
        <p14:creationId xmlns:p14="http://schemas.microsoft.com/office/powerpoint/2010/main" val="113624806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Why Now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138544" y="1551709"/>
            <a:ext cx="7675420" cy="4625254"/>
          </a:xfrm>
          <a:prstGeom prst="rect">
            <a:avLst/>
          </a:prstGeom>
          <a:effectLst>
            <a:glow rad="127000">
              <a:schemeClr val="tx1">
                <a:lumMod val="75000"/>
                <a:lumOff val="25000"/>
              </a:schemeClr>
            </a:glow>
          </a:effectLst>
        </p:spPr>
        <p:txBody>
          <a:bodyPr>
            <a:noAutofit/>
          </a:bodyPr>
          <a:lstStyle/>
          <a:p>
            <a:pPr marL="204788" lvl="1" indent="-204788" defTabSz="271096">
              <a:lnSpc>
                <a:spcPct val="100000"/>
              </a:lnSpc>
              <a:spcBef>
                <a:spcPts val="422"/>
              </a:spcBef>
              <a:spcAft>
                <a:spcPts val="1400"/>
              </a:spcAft>
              <a:buNone/>
              <a:defRPr sz="2376"/>
            </a:pPr>
            <a:r>
              <a:rPr lang="en-US" b="1" dirty="0">
                <a:solidFill>
                  <a:srgbClr val="AA4500"/>
                </a:solidFill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Deal flow</a:t>
            </a:r>
            <a:r>
              <a:rPr lang="en-US"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 is recognizing the market opportunity</a:t>
            </a:r>
          </a:p>
          <a:p>
            <a:pPr marL="204788" lvl="1" indent="-204788" defTabSz="271096">
              <a:lnSpc>
                <a:spcPct val="100000"/>
              </a:lnSpc>
              <a:spcBef>
                <a:spcPts val="422"/>
              </a:spcBef>
              <a:spcAft>
                <a:spcPts val="1400"/>
              </a:spcAft>
              <a:defRPr sz="2376"/>
            </a:pPr>
            <a:r>
              <a:rPr dirty="0" err="1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Dexcom</a:t>
            </a:r>
            <a:r>
              <a:rPr lang="en-US"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:</a:t>
            </a:r>
            <a:r>
              <a:rPr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2015</a:t>
            </a:r>
            <a:r>
              <a:rPr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 development agreement with Google.</a:t>
            </a:r>
          </a:p>
          <a:p>
            <a:pPr marL="204788" lvl="1" indent="-204788" defTabSz="271096">
              <a:lnSpc>
                <a:spcPct val="100000"/>
              </a:lnSpc>
              <a:spcBef>
                <a:spcPts val="422"/>
              </a:spcBef>
              <a:spcAft>
                <a:spcPts val="1400"/>
              </a:spcAft>
              <a:defRPr sz="2376"/>
            </a:pPr>
            <a:r>
              <a:rPr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Sano</a:t>
            </a:r>
            <a:r>
              <a:rPr lang="en-US"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:</a:t>
            </a:r>
            <a:r>
              <a:rPr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 $10.25 million seed funding for disposable patch.</a:t>
            </a:r>
          </a:p>
          <a:p>
            <a:pPr marL="204788" lvl="1" indent="-204788" defTabSz="271096">
              <a:lnSpc>
                <a:spcPct val="100000"/>
              </a:lnSpc>
              <a:spcBef>
                <a:spcPts val="422"/>
              </a:spcBef>
              <a:spcAft>
                <a:spcPts val="1400"/>
              </a:spcAft>
              <a:defRPr sz="2376"/>
            </a:pPr>
            <a:r>
              <a:rPr dirty="0" err="1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Senseonics</a:t>
            </a:r>
            <a:r>
              <a:rPr lang="en-US"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:</a:t>
            </a:r>
            <a:r>
              <a:rPr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 $30.3 million for glucose monitoring implant. </a:t>
            </a:r>
          </a:p>
          <a:p>
            <a:pPr marL="204788" lvl="1" indent="-204788" defTabSz="271096">
              <a:lnSpc>
                <a:spcPct val="100000"/>
              </a:lnSpc>
              <a:spcBef>
                <a:spcPts val="422"/>
              </a:spcBef>
              <a:spcAft>
                <a:spcPts val="1400"/>
              </a:spcAft>
              <a:defRPr sz="2376"/>
            </a:pPr>
            <a:r>
              <a:rPr dirty="0" err="1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GlySens</a:t>
            </a:r>
            <a:r>
              <a:rPr lang="en-US"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:</a:t>
            </a:r>
            <a:r>
              <a:rPr dirty="0">
                <a:effectLst>
                  <a:glow rad="63500">
                    <a:schemeClr val="bg1">
                      <a:alpha val="44000"/>
                    </a:schemeClr>
                  </a:glow>
                </a:effectLst>
              </a:rPr>
              <a:t> $32 million for glucose monitoring implant. </a:t>
            </a:r>
          </a:p>
        </p:txBody>
      </p:sp>
      <p:sp>
        <p:nvSpPr>
          <p:cNvPr id="6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68312100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90727">
              <a:defRPr sz="6719"/>
            </a:lvl1pPr>
          </a:lstStyle>
          <a:p>
            <a:r>
              <a:rPr sz="4000" dirty="0"/>
              <a:t>Why </a:t>
            </a:r>
            <a:r>
              <a:rPr lang="en-US" sz="4000" dirty="0"/>
              <a:t>hasn’t this been done before</a:t>
            </a:r>
            <a:r>
              <a:rPr sz="4000" dirty="0"/>
              <a:t>?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138544" y="1551709"/>
            <a:ext cx="8520547" cy="16209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57353">
              <a:spcBef>
                <a:spcPts val="1200"/>
              </a:spcBef>
              <a:buNone/>
              <a:defRPr sz="3218"/>
            </a:pPr>
            <a:r>
              <a:rPr lang="en-US" sz="2600" b="1" dirty="0"/>
              <a:t>Continuous self calibration </a:t>
            </a:r>
            <a:r>
              <a:rPr sz="2600" dirty="0"/>
              <a:t>is the nut that no one else has cracked. </a:t>
            </a:r>
            <a:r>
              <a:rPr lang="en-US" sz="2600" dirty="0"/>
              <a:t>Jupiter Devices is the next step in the evolution of glucose monitoring. </a:t>
            </a:r>
          </a:p>
        </p:txBody>
      </p:sp>
      <p:sp>
        <p:nvSpPr>
          <p:cNvPr id="8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18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the future.</a:t>
            </a:r>
          </a:p>
        </p:txBody>
      </p:sp>
    </p:spTree>
    <p:extLst>
      <p:ext uri="{BB962C8B-B14F-4D97-AF65-F5344CB8AC3E}">
        <p14:creationId xmlns:p14="http://schemas.microsoft.com/office/powerpoint/2010/main" val="399140260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45030">
              <a:defRPr sz="6719"/>
            </a:pPr>
            <a:r>
              <a:rPr sz="4000" dirty="0"/>
              <a:t>Provisional Patents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3657600" y="1574800"/>
            <a:ext cx="5303183" cy="50262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800" dirty="0"/>
              <a:t>Method for detecting sensor orientation and RF coupling efficiency to test site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800" dirty="0"/>
              <a:t>Method for using time based differential RF reflection patterns to determine concentration of water at test site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800" dirty="0"/>
              <a:t>Method for adjusting BGL transfer function utilizing RF absorption patterns to discriminate against spurious confounding compounds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800" dirty="0"/>
              <a:t>Mechanism for using the above mentioned methods to build a detailed model of the test site thereby allowing expansion upon this specific application</a:t>
            </a:r>
            <a:endParaRPr sz="1800" dirty="0"/>
          </a:p>
        </p:txBody>
      </p:sp>
      <p:pic>
        <p:nvPicPr>
          <p:cNvPr id="1026" name="Picture 2" descr="https://upload.wikimedia.org/wikipedia/commons/thumb/4/44/US-PatentTrademarkOffice-Seal.svg/2000px-US-PatentTrademarkOffice-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4" y="2231893"/>
            <a:ext cx="3043004" cy="30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3981596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64893" y="1"/>
            <a:ext cx="7390150" cy="1109271"/>
          </a:xfrm>
          <a:prstGeom prst="rect">
            <a:avLst/>
          </a:prstGeom>
        </p:spPr>
        <p:txBody>
          <a:bodyPr>
            <a:noAutofit/>
          </a:bodyPr>
          <a:lstStyle>
            <a:lvl1pPr defTabSz="455675">
              <a:defRPr sz="6240"/>
            </a:lvl1pPr>
          </a:lstStyle>
          <a:p>
            <a:r>
              <a:rPr sz="3600" dirty="0"/>
              <a:t>CGM Competition Comparison</a:t>
            </a:r>
          </a:p>
        </p:txBody>
      </p:sp>
      <p:graphicFrame>
        <p:nvGraphicFramePr>
          <p:cNvPr id="219" name="Table 219"/>
          <p:cNvGraphicFramePr/>
          <p:nvPr>
            <p:extLst>
              <p:ext uri="{D42A27DB-BD31-4B8C-83A1-F6EECF244321}">
                <p14:modId xmlns:p14="http://schemas.microsoft.com/office/powerpoint/2010/main" val="815376204"/>
              </p:ext>
            </p:extLst>
          </p:nvPr>
        </p:nvGraphicFramePr>
        <p:xfrm>
          <a:off x="892969" y="1532394"/>
          <a:ext cx="7358060" cy="4871144"/>
        </p:xfrm>
        <a:graphic>
          <a:graphicData uri="http://schemas.openxmlformats.org/drawingml/2006/table">
            <a:tbl>
              <a:tblPr firstRow="1" firstCol="1" bandRow="1"/>
              <a:tblGrid>
                <a:gridCol w="147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672"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Company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Invasive or
non-Invasive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Affordability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CGM Market Share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Market Cap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715"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Jupiter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/>
                      <a:r>
                        <a:rPr sz="1800" dirty="0"/>
                        <a:t>Non-Invasive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182880" defTabSz="914400">
                        <a:defRPr sz="2300"/>
                      </a:pPr>
                      <a:r>
                        <a:rPr lang="en-US" sz="1600" dirty="0"/>
                        <a:t>$5</a:t>
                      </a:r>
                      <a:r>
                        <a:rPr sz="1600" dirty="0"/>
                        <a:t>00</a:t>
                      </a:r>
                    </a:p>
                    <a:p>
                      <a:pPr marL="182880" defTabSz="914400"/>
                      <a:r>
                        <a:rPr lang="en-US" sz="1300" dirty="0"/>
                        <a:t>One-time cost</a:t>
                      </a:r>
                      <a:endParaRPr sz="13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182880" defTabSz="914400"/>
                      <a:r>
                        <a:rPr sz="1300"/>
                        <a:t>We’re going after CGM Market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182880" defTabSz="914400"/>
                      <a:r>
                        <a:rPr sz="1500"/>
                        <a:t>Target Exit Comparible is Dexcom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Dexcom</a:t>
                      </a:r>
                      <a:endParaRPr sz="15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2600"/>
                      </a:pPr>
                      <a:r>
                        <a:rPr sz="1800" dirty="0"/>
                        <a:t>Invasive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 dirty="0"/>
                        <a:t>Implant + blood draw calibration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1900"/>
                      </a:pPr>
                      <a:r>
                        <a:rPr sz="1300" dirty="0"/>
                        <a:t>$5985/year</a:t>
                      </a:r>
                    </a:p>
                    <a:p>
                      <a:pPr marL="182880" defTabSz="914400">
                        <a:defRPr sz="1500"/>
                      </a:pPr>
                      <a:r>
                        <a:rPr sz="1100" dirty="0"/>
                        <a:t>*without insurance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1600"/>
                      </a:pPr>
                      <a:r>
                        <a:rPr sz="1600" dirty="0"/>
                        <a:t>31.1%</a:t>
                      </a:r>
                      <a:r>
                        <a:rPr sz="1100" dirty="0"/>
                        <a:t> 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 dirty="0"/>
                        <a:t>CGM market.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2400"/>
                      </a:pPr>
                      <a:r>
                        <a:rPr sz="1700" dirty="0"/>
                        <a:t>$5.8 billion</a:t>
                      </a:r>
                    </a:p>
                    <a:p>
                      <a:pPr marL="182880" defTabSz="914400">
                        <a:defRPr sz="2200"/>
                      </a:pPr>
                      <a:r>
                        <a:rPr sz="1500" dirty="0"/>
                        <a:t>Trading at 4.5x revenue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 dirty="0"/>
                        <a:t>**sole focus is diabetes CGM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984"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Medtronic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2600"/>
                      </a:pPr>
                      <a:r>
                        <a:rPr sz="1800"/>
                        <a:t>Invasive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/>
                        <a:t>Implant + blood draw calibration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182880" defTabSz="914400">
                        <a:defRPr sz="1900"/>
                      </a:pPr>
                      <a:r>
                        <a:rPr sz="1300" dirty="0"/>
                        <a:t>$5268/year</a:t>
                      </a:r>
                    </a:p>
                    <a:p>
                      <a:pPr marL="182880" defTabSz="914400">
                        <a:defRPr sz="1500"/>
                      </a:pPr>
                      <a:r>
                        <a:rPr sz="1100" dirty="0"/>
                        <a:t>*without insurance</a:t>
                      </a:r>
                    </a:p>
                    <a:p>
                      <a:pPr marL="182880" defTabSz="914400">
                        <a:defRPr sz="1500"/>
                      </a:pPr>
                      <a:r>
                        <a:rPr sz="1100" dirty="0"/>
                        <a:t>**Only in EU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182880" defTabSz="914400">
                        <a:defRPr sz="2300"/>
                      </a:pPr>
                      <a:r>
                        <a:rPr sz="1600" dirty="0"/>
                        <a:t>49%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 dirty="0"/>
                        <a:t>total CGM market, </a:t>
                      </a:r>
                      <a:r>
                        <a:rPr sz="1100" u="sng" dirty="0"/>
                        <a:t>mostly</a:t>
                      </a:r>
                      <a:r>
                        <a:rPr sz="1100" dirty="0"/>
                        <a:t> from the insulin pump side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182880" defTabSz="914400">
                        <a:defRPr sz="2500"/>
                      </a:pPr>
                      <a:r>
                        <a:rPr sz="1800" dirty="0"/>
                        <a:t>$108 billion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 dirty="0"/>
                        <a:t>**10% total revenues are from diabetes division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773">
                <a:tc>
                  <a:txBody>
                    <a:bodyPr/>
                    <a:lstStyle/>
                    <a:p>
                      <a:pPr marL="18288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sym typeface="Helvetica"/>
                        </a:rPr>
                        <a:t>Abbot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2600"/>
                      </a:pPr>
                      <a:r>
                        <a:rPr sz="1800" dirty="0"/>
                        <a:t>Invasive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 dirty="0"/>
                        <a:t>Implant + blood draw calibration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1900"/>
                      </a:pPr>
                      <a:r>
                        <a:rPr sz="1300" dirty="0"/>
                        <a:t>$2180/year</a:t>
                      </a:r>
                    </a:p>
                    <a:p>
                      <a:pPr marL="182880" defTabSz="914400">
                        <a:defRPr sz="1500"/>
                      </a:pPr>
                      <a:r>
                        <a:rPr sz="1100" dirty="0"/>
                        <a:t>*without insurance</a:t>
                      </a:r>
                    </a:p>
                    <a:p>
                      <a:pPr marL="182880" defTabSz="914400">
                        <a:defRPr sz="1500"/>
                      </a:pPr>
                      <a:r>
                        <a:rPr sz="1100" dirty="0"/>
                        <a:t>**Only in EU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2300"/>
                      </a:pPr>
                      <a:r>
                        <a:rPr sz="1600" dirty="0"/>
                        <a:t>16.7%</a:t>
                      </a:r>
                    </a:p>
                    <a:p>
                      <a:pPr marL="182880" defTabSz="914400">
                        <a:defRPr sz="1600"/>
                      </a:pPr>
                      <a:r>
                        <a:rPr sz="1100" dirty="0"/>
                        <a:t>total CGM market, </a:t>
                      </a:r>
                      <a:r>
                        <a:rPr sz="1100" u="sng" dirty="0"/>
                        <a:t>mostly</a:t>
                      </a:r>
                      <a:r>
                        <a:rPr sz="1100" dirty="0"/>
                        <a:t> from the insulin pump side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defTabSz="914400">
                        <a:defRPr sz="2400"/>
                      </a:pPr>
                      <a:r>
                        <a:rPr sz="1700" dirty="0"/>
                        <a:t>$64 billion</a:t>
                      </a:r>
                    </a:p>
                    <a:p>
                      <a:pPr marL="182880" defTabSz="914400">
                        <a:defRPr sz="1700"/>
                      </a:pPr>
                      <a:r>
                        <a:rPr sz="1200" dirty="0"/>
                        <a:t>**27% total revenues are from medical devices.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277186531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19922" y="0"/>
            <a:ext cx="7480092" cy="1124039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 fontScale="90000"/>
          </a:bodyPr>
          <a:lstStyle>
            <a:lvl1pPr defTabSz="467359">
              <a:defRPr sz="6400"/>
            </a:lvl1pPr>
          </a:lstStyle>
          <a:p>
            <a:r>
              <a:rPr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Go To Market Strategy</a:t>
            </a:r>
          </a:p>
        </p:txBody>
      </p:sp>
      <p:sp>
        <p:nvSpPr>
          <p:cNvPr id="236" name="Shape 236"/>
          <p:cNvSpPr/>
          <p:nvPr/>
        </p:nvSpPr>
        <p:spPr>
          <a:xfrm>
            <a:off x="2507672" y="1358779"/>
            <a:ext cx="649778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Athletic training market</a:t>
            </a: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 loss market</a:t>
            </a: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Pre-diabetes market</a:t>
            </a:r>
          </a:p>
        </p:txBody>
      </p:sp>
      <p:sp>
        <p:nvSpPr>
          <p:cNvPr id="239" name="Shape 239"/>
          <p:cNvSpPr/>
          <p:nvPr/>
        </p:nvSpPr>
        <p:spPr>
          <a:xfrm>
            <a:off x="2507672" y="2689167"/>
            <a:ext cx="660861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Athletic retailers and trainers</a:t>
            </a: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 loss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providers &amp; retailers</a:t>
            </a: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Care Physicians</a:t>
            </a:r>
          </a:p>
        </p:txBody>
      </p:sp>
      <p:sp>
        <p:nvSpPr>
          <p:cNvPr id="242" name="Shape 242"/>
          <p:cNvSpPr/>
          <p:nvPr/>
        </p:nvSpPr>
        <p:spPr>
          <a:xfrm>
            <a:off x="2507672" y="4026655"/>
            <a:ext cx="660861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c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rowdfunding</a:t>
            </a: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messaging targeted 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segments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of sale placement in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market outlets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507672" y="5379363"/>
            <a:ext cx="649778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level services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Predictive Analysis</a:t>
            </a: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access through apps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spc="-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000" spc="-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onsistent user experience designed with user input</a:t>
            </a:r>
          </a:p>
        </p:txBody>
      </p:sp>
      <p:sp>
        <p:nvSpPr>
          <p:cNvPr id="27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307211915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79882" y="0"/>
            <a:ext cx="7554015" cy="112403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defRPr sz="6160"/>
            </a:lvl1pPr>
          </a:lstStyle>
          <a:p>
            <a:r>
              <a:rPr sz="4000" dirty="0"/>
              <a:t>Diabetic Go To Market Strategy</a:t>
            </a:r>
          </a:p>
        </p:txBody>
      </p:sp>
      <p:sp>
        <p:nvSpPr>
          <p:cNvPr id="262" name="Shape 262"/>
          <p:cNvSpPr/>
          <p:nvPr/>
        </p:nvSpPr>
        <p:spPr>
          <a:xfrm>
            <a:off x="2295064" y="1338892"/>
            <a:ext cx="639173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I Diabetics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1st target post FDA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adopter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s)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II Diabetics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2nd target post FDA</a:t>
            </a:r>
          </a:p>
        </p:txBody>
      </p:sp>
      <p:sp>
        <p:nvSpPr>
          <p:cNvPr id="265" name="Shape 265"/>
          <p:cNvSpPr/>
          <p:nvPr/>
        </p:nvSpPr>
        <p:spPr>
          <a:xfrm>
            <a:off x="2295065" y="2684765"/>
            <a:ext cx="666882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Pharmacist Retail</a:t>
            </a:r>
          </a:p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Care Providers</a:t>
            </a:r>
          </a:p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 Carriers</a:t>
            </a:r>
          </a:p>
        </p:txBody>
      </p:sp>
      <p:sp>
        <p:nvSpPr>
          <p:cNvPr id="268" name="Shape 268"/>
          <p:cNvSpPr/>
          <p:nvPr/>
        </p:nvSpPr>
        <p:spPr>
          <a:xfrm>
            <a:off x="2295065" y="4036110"/>
            <a:ext cx="666882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Diabetes community involvement &amp; social media</a:t>
            </a:r>
          </a:p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messaging targeted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segments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of sale placement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 clinics)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2295065" y="5387856"/>
            <a:ext cx="666882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level services through Predictive Analysis</a:t>
            </a:r>
          </a:p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access through apps</a:t>
            </a:r>
          </a:p>
          <a:p>
            <a:pPr marL="234950" indent="-234950"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Consistent user experience designed with user input</a:t>
            </a:r>
          </a:p>
        </p:txBody>
      </p:sp>
      <p:sp>
        <p:nvSpPr>
          <p:cNvPr id="27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592" y="1579420"/>
            <a:ext cx="1912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42" y="2632362"/>
            <a:ext cx="191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</a:t>
            </a:r>
          </a:p>
          <a:p>
            <a:r>
              <a:rPr lang="en-US" sz="2200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PARTNERS/</a:t>
            </a:r>
          </a:p>
          <a:p>
            <a:r>
              <a:rPr lang="en-US" sz="2200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592" y="4294927"/>
            <a:ext cx="1912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587" y="5486408"/>
            <a:ext cx="191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BE4A0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RETENTION</a:t>
            </a:r>
          </a:p>
        </p:txBody>
      </p:sp>
    </p:spTree>
    <p:extLst>
      <p:ext uri="{BB962C8B-B14F-4D97-AF65-F5344CB8AC3E}">
        <p14:creationId xmlns:p14="http://schemas.microsoft.com/office/powerpoint/2010/main" val="128488976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Founding Team</a:t>
            </a:r>
          </a:p>
        </p:txBody>
      </p:sp>
      <p:sp>
        <p:nvSpPr>
          <p:cNvPr id="7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</p:spTree>
    <p:extLst>
      <p:ext uri="{BB962C8B-B14F-4D97-AF65-F5344CB8AC3E}">
        <p14:creationId xmlns:p14="http://schemas.microsoft.com/office/powerpoint/2010/main" val="133146545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Mission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sz="3200" b="1" dirty="0">
                <a:sym typeface="Helvetica"/>
              </a:rPr>
              <a:t>Mission: </a:t>
            </a:r>
            <a:r>
              <a:rPr sz="3200" dirty="0"/>
              <a:t>To develop and design biometric feedback systems in the medical device and personal health markets.</a:t>
            </a:r>
            <a:endParaRPr lang="en-US" sz="3200" dirty="0"/>
          </a:p>
          <a:p>
            <a:pPr marL="0" lvl="3" indent="0">
              <a:buNone/>
            </a:pPr>
            <a:endParaRPr sz="3200" dirty="0"/>
          </a:p>
          <a:p>
            <a:pPr marL="0" lvl="3" indent="0"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First Product:</a:t>
            </a:r>
            <a:r>
              <a:rPr sz="3200" b="0" dirty="0">
                <a:sym typeface="Helvetica Light"/>
              </a:rPr>
              <a:t> </a:t>
            </a:r>
            <a:r>
              <a:rPr sz="3200" b="0" i="1" u="sng" dirty="0">
                <a:solidFill>
                  <a:schemeClr val="accent1"/>
                </a:solidFill>
                <a:sym typeface="Helvetica Light"/>
              </a:rPr>
              <a:t>Non-invasive</a:t>
            </a:r>
            <a:r>
              <a:rPr lang="en-US" sz="3200" b="0" i="1" u="sng" dirty="0">
                <a:solidFill>
                  <a:schemeClr val="accent1"/>
                </a:solidFill>
                <a:sym typeface="Helvetica Light"/>
              </a:rPr>
              <a:t> and self calibrating</a:t>
            </a:r>
            <a:r>
              <a:rPr sz="3200" b="0" dirty="0">
                <a:sym typeface="Helvetica Light"/>
              </a:rPr>
              <a:t> Continuous Glucose Monitoring (CGM) watch.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6592599"/>
            <a:ext cx="4432176" cy="201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95" y="4449165"/>
            <a:ext cx="6221754" cy="17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412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82929" y="0"/>
            <a:ext cx="7596966" cy="1142718"/>
          </a:xfrm>
          <a:prstGeom prst="rect">
            <a:avLst/>
          </a:prstGeom>
        </p:spPr>
        <p:txBody>
          <a:bodyPr>
            <a:normAutofit/>
          </a:bodyPr>
          <a:lstStyle>
            <a:lvl1pPr defTabSz="426466">
              <a:defRPr sz="5840"/>
            </a:lvl1pPr>
          </a:lstStyle>
          <a:p>
            <a:r>
              <a:rPr lang="en-US" sz="3600" dirty="0"/>
              <a:t>Problems with c</a:t>
            </a:r>
            <a:r>
              <a:rPr sz="3600" dirty="0"/>
              <a:t>urrent glucose monitoring</a:t>
            </a:r>
            <a:r>
              <a:rPr lang="en-US" sz="3600" dirty="0"/>
              <a:t> systems</a:t>
            </a:r>
            <a:endParaRPr sz="3600" dirty="0"/>
          </a:p>
        </p:txBody>
      </p:sp>
      <p:sp>
        <p:nvSpPr>
          <p:cNvPr id="163" name="Shape 163"/>
          <p:cNvSpPr/>
          <p:nvPr/>
        </p:nvSpPr>
        <p:spPr>
          <a:xfrm>
            <a:off x="182928" y="6582460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928" y="1499016"/>
            <a:ext cx="747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choices currently offered are: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8" y="2263708"/>
            <a:ext cx="8650224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616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4379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25747"/>
            <a:ext cx="9144000" cy="1206031"/>
          </a:xfrm>
          <a:prstGeom prst="rect">
            <a:avLst/>
          </a:prstGeom>
          <a:gradFill flip="none" rotWithShape="1">
            <a:gsLst>
              <a:gs pos="8000">
                <a:schemeClr val="accent1">
                  <a:lumMod val="5000"/>
                  <a:lumOff val="95000"/>
                  <a:alpha val="0"/>
                </a:schemeClr>
              </a:gs>
              <a:gs pos="59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134911" y="8930"/>
            <a:ext cx="8598323" cy="1113781"/>
          </a:xfrm>
          <a:prstGeom prst="rect">
            <a:avLst/>
          </a:prstGeom>
        </p:spPr>
        <p:txBody>
          <a:bodyPr>
            <a:normAutofit/>
          </a:bodyPr>
          <a:lstStyle>
            <a:lvl1pPr defTabSz="519937">
              <a:defRPr sz="7119"/>
            </a:lvl1pPr>
          </a:lstStyle>
          <a:p>
            <a:r>
              <a:rPr sz="4000" dirty="0"/>
              <a:t>Jupiter Watch is the solution</a:t>
            </a:r>
          </a:p>
        </p:txBody>
      </p:sp>
      <p:sp>
        <p:nvSpPr>
          <p:cNvPr id="181" name="Shape 181"/>
          <p:cNvSpPr/>
          <p:nvPr/>
        </p:nvSpPr>
        <p:spPr>
          <a:xfrm>
            <a:off x="2607408" y="5811761"/>
            <a:ext cx="2656632" cy="56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l">
              <a:defRPr sz="2200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Auto-senses user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defRPr sz="2200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Starts monitoring</a:t>
            </a:r>
          </a:p>
        </p:txBody>
      </p:sp>
      <p:sp>
        <p:nvSpPr>
          <p:cNvPr id="182" name="Shape 182"/>
          <p:cNvSpPr/>
          <p:nvPr/>
        </p:nvSpPr>
        <p:spPr>
          <a:xfrm>
            <a:off x="254833" y="5801665"/>
            <a:ext cx="1693889" cy="567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l">
              <a:defRPr sz="2200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Jupiter</a:t>
            </a:r>
          </a:p>
          <a:p>
            <a:pPr algn="l">
              <a:defRPr sz="2200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atch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183" name="Shape 183"/>
          <p:cNvSpPr/>
          <p:nvPr/>
        </p:nvSpPr>
        <p:spPr>
          <a:xfrm>
            <a:off x="5996200" y="5798167"/>
            <a:ext cx="3252730" cy="61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l">
              <a:defRPr sz="2200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syncs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defRPr sz="2200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 and cloud</a:t>
            </a:r>
          </a:p>
        </p:txBody>
      </p:sp>
      <p:sp>
        <p:nvSpPr>
          <p:cNvPr id="23" name="Shape 163"/>
          <p:cNvSpPr/>
          <p:nvPr/>
        </p:nvSpPr>
        <p:spPr>
          <a:xfrm>
            <a:off x="240435" y="6601052"/>
            <a:ext cx="4408259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dirty="0">
                <a:solidFill>
                  <a:schemeClr val="bg1">
                    <a:lumMod val="75000"/>
                  </a:schemeClr>
                </a:solidFill>
              </a:rPr>
              <a:t>Copyright, 2016 Jupiter Devices. Confidential, please do not distribute or share without permission of Jupiter Devices.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854" y="1978702"/>
            <a:ext cx="3597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Noninvasive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blood draw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implants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it for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873770" y="5930245"/>
            <a:ext cx="643697" cy="378113"/>
          </a:xfrm>
          <a:prstGeom prst="rightArrow">
            <a:avLst/>
          </a:prstGeom>
          <a:solidFill>
            <a:srgbClr val="AA45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5264040" y="5952512"/>
            <a:ext cx="643697" cy="378113"/>
          </a:xfrm>
          <a:prstGeom prst="rightArrow">
            <a:avLst/>
          </a:prstGeom>
          <a:solidFill>
            <a:srgbClr val="AA45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924" y="1109275"/>
            <a:ext cx="8919146" cy="523220"/>
          </a:xfrm>
          <a:prstGeom prst="rect">
            <a:avLst/>
          </a:prstGeom>
          <a:noFill/>
          <a:effectLst>
            <a:glow rad="901700">
              <a:schemeClr val="bg1">
                <a:alpha val="2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Noninvasive Continuous Glucose Monitoring</a:t>
            </a:r>
          </a:p>
        </p:txBody>
      </p:sp>
    </p:spTree>
    <p:extLst>
      <p:ext uri="{BB962C8B-B14F-4D97-AF65-F5344CB8AC3E}">
        <p14:creationId xmlns:p14="http://schemas.microsoft.com/office/powerpoint/2010/main" val="37175740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02" y="666064"/>
            <a:ext cx="1545336" cy="314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1690" y="1513609"/>
            <a:ext cx="4449910" cy="81016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Specific radio frequency (RF) transmitted once per minute.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06147" y="2441772"/>
            <a:ext cx="5240287" cy="4398141"/>
            <a:chOff x="-422653" y="2441772"/>
            <a:chExt cx="5240287" cy="4398141"/>
          </a:xfrm>
        </p:grpSpPr>
        <p:sp>
          <p:nvSpPr>
            <p:cNvPr id="6" name="Arc 5"/>
            <p:cNvSpPr/>
            <p:nvPr/>
          </p:nvSpPr>
          <p:spPr>
            <a:xfrm rot="8668188">
              <a:off x="1447125" y="2761366"/>
              <a:ext cx="664952" cy="504095"/>
            </a:xfrm>
            <a:prstGeom prst="arc">
              <a:avLst/>
            </a:prstGeom>
            <a:noFill/>
            <a:ln w="38100" cap="rnd">
              <a:solidFill>
                <a:schemeClr val="accent1">
                  <a:alpha val="80000"/>
                </a:schemeClr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8668188">
              <a:off x="1561645" y="2790245"/>
              <a:ext cx="345500" cy="270125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8133984">
              <a:off x="1279642" y="2636473"/>
              <a:ext cx="901302" cy="882619"/>
            </a:xfrm>
            <a:prstGeom prst="arc">
              <a:avLst/>
            </a:prstGeom>
            <a:noFill/>
            <a:ln w="38100" cap="rnd">
              <a:solidFill>
                <a:schemeClr val="accent1">
                  <a:alpha val="80000"/>
                </a:schemeClr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398098">
              <a:off x="1143482" y="2671353"/>
              <a:ext cx="1370293" cy="1120006"/>
            </a:xfrm>
            <a:prstGeom prst="arc">
              <a:avLst>
                <a:gd name="adj1" fmla="val 16200000"/>
                <a:gd name="adj2" fmla="val 127958"/>
              </a:avLst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8398098">
              <a:off x="967594" y="2601828"/>
              <a:ext cx="1738390" cy="1521656"/>
            </a:xfrm>
            <a:prstGeom prst="arc">
              <a:avLst>
                <a:gd name="adj1" fmla="val 16155597"/>
                <a:gd name="adj2" fmla="val 0"/>
              </a:avLst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8398098">
              <a:off x="801879" y="2575586"/>
              <a:ext cx="2154259" cy="1878090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8398098">
              <a:off x="593802" y="2510135"/>
              <a:ext cx="2638378" cy="2330978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8398098">
              <a:off x="364139" y="2470982"/>
              <a:ext cx="3214948" cy="2750672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398098">
              <a:off x="134607" y="2450059"/>
              <a:ext cx="3766741" cy="3282403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8398098">
              <a:off x="-140271" y="2441772"/>
              <a:ext cx="4435129" cy="3812777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8398098">
              <a:off x="-422653" y="2486421"/>
              <a:ext cx="5240287" cy="4353492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8749470">
              <a:off x="1618475" y="2749737"/>
              <a:ext cx="315601" cy="140195"/>
            </a:xfrm>
            <a:prstGeom prst="arc">
              <a:avLst>
                <a:gd name="adj1" fmla="val 19094134"/>
                <a:gd name="adj2" fmla="val 0"/>
              </a:avLst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794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75" y="-23975"/>
            <a:ext cx="1463040" cy="302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br>
              <a:rPr lang="en-US" dirty="0"/>
            </a:br>
            <a:r>
              <a:rPr lang="en-US" dirty="0"/>
              <a:t>It 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381272"/>
            <a:ext cx="9144000" cy="2473523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4499429" y="1551709"/>
            <a:ext cx="4441371" cy="7517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dirty="0">
                <a:solidFill>
                  <a:srgbClr val="5B9BD5"/>
                </a:solidFill>
              </a:rPr>
              <a:t>Step I </a:t>
            </a:r>
            <a:r>
              <a:rPr lang="en-US" sz="1800" dirty="0"/>
              <a:t>– Distance from sensor to skin surface measured.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510761" y="1686135"/>
            <a:ext cx="3214948" cy="2954952"/>
            <a:chOff x="364139" y="2470982"/>
            <a:chExt cx="3214948" cy="2750672"/>
          </a:xfrm>
          <a:noFill/>
        </p:grpSpPr>
        <p:sp>
          <p:nvSpPr>
            <p:cNvPr id="47" name="Arc 46"/>
            <p:cNvSpPr/>
            <p:nvPr/>
          </p:nvSpPr>
          <p:spPr>
            <a:xfrm rot="8668188">
              <a:off x="1447125" y="2761366"/>
              <a:ext cx="664952" cy="504095"/>
            </a:xfrm>
            <a:prstGeom prst="arc">
              <a:avLst/>
            </a:prstGeom>
            <a:grpFill/>
            <a:ln w="38100" cap="rnd">
              <a:solidFill>
                <a:schemeClr val="accent1">
                  <a:alpha val="80000"/>
                </a:schemeClr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 rot="8668188">
              <a:off x="1561645" y="2790245"/>
              <a:ext cx="345500" cy="270125"/>
            </a:xfrm>
            <a:prstGeom prst="arc">
              <a:avLst/>
            </a:prstGeom>
            <a:grp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 rot="8133984">
              <a:off x="1279642" y="2636473"/>
              <a:ext cx="901302" cy="882619"/>
            </a:xfrm>
            <a:prstGeom prst="arc">
              <a:avLst/>
            </a:prstGeom>
            <a:grpFill/>
            <a:ln w="38100" cap="rnd">
              <a:solidFill>
                <a:schemeClr val="accent1">
                  <a:alpha val="80000"/>
                </a:schemeClr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8398098">
              <a:off x="1143482" y="2671353"/>
              <a:ext cx="1370293" cy="1120006"/>
            </a:xfrm>
            <a:prstGeom prst="arc">
              <a:avLst>
                <a:gd name="adj1" fmla="val 16200000"/>
                <a:gd name="adj2" fmla="val 127958"/>
              </a:avLst>
            </a:prstGeom>
            <a:grp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8398098">
              <a:off x="967594" y="2601828"/>
              <a:ext cx="1738390" cy="1521656"/>
            </a:xfrm>
            <a:prstGeom prst="arc">
              <a:avLst>
                <a:gd name="adj1" fmla="val 16155597"/>
                <a:gd name="adj2" fmla="val 0"/>
              </a:avLst>
            </a:prstGeom>
            <a:grp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8398098">
              <a:off x="801879" y="2575586"/>
              <a:ext cx="2154259" cy="1878090"/>
            </a:xfrm>
            <a:prstGeom prst="arc">
              <a:avLst/>
            </a:prstGeom>
            <a:grp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8398098">
              <a:off x="593802" y="2510135"/>
              <a:ext cx="2638378" cy="2330978"/>
            </a:xfrm>
            <a:prstGeom prst="arc">
              <a:avLst/>
            </a:prstGeom>
            <a:grp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c 53"/>
            <p:cNvSpPr/>
            <p:nvPr/>
          </p:nvSpPr>
          <p:spPr>
            <a:xfrm rot="8398098">
              <a:off x="364139" y="2470982"/>
              <a:ext cx="3214948" cy="2750672"/>
            </a:xfrm>
            <a:prstGeom prst="arc">
              <a:avLst/>
            </a:prstGeom>
            <a:grp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8749470">
              <a:off x="1618475" y="2749737"/>
              <a:ext cx="315601" cy="140195"/>
            </a:xfrm>
            <a:prstGeom prst="arc">
              <a:avLst>
                <a:gd name="adj1" fmla="val 19094134"/>
                <a:gd name="adj2" fmla="val 0"/>
              </a:avLst>
            </a:prstGeom>
            <a:grp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-5127" y="3039296"/>
            <a:ext cx="5240287" cy="4649528"/>
            <a:chOff x="-5127" y="3039296"/>
            <a:chExt cx="5240287" cy="4649528"/>
          </a:xfrm>
        </p:grpSpPr>
        <p:sp>
          <p:nvSpPr>
            <p:cNvPr id="57" name="Arc 56"/>
            <p:cNvSpPr/>
            <p:nvPr/>
          </p:nvSpPr>
          <p:spPr>
            <a:xfrm rot="19198098">
              <a:off x="911159" y="3858546"/>
              <a:ext cx="3766741" cy="3505605"/>
            </a:xfrm>
            <a:prstGeom prst="arc">
              <a:avLst>
                <a:gd name="adj1" fmla="val 16840995"/>
                <a:gd name="adj2" fmla="val 20778789"/>
              </a:avLst>
            </a:prstGeom>
            <a:noFill/>
            <a:ln w="38100" cap="rnd"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19198098">
              <a:off x="517649" y="3426964"/>
              <a:ext cx="4435129" cy="4072045"/>
            </a:xfrm>
            <a:prstGeom prst="arc">
              <a:avLst>
                <a:gd name="adj1" fmla="val 16669238"/>
                <a:gd name="adj2" fmla="val 20947189"/>
              </a:avLst>
            </a:prstGeom>
            <a:noFill/>
            <a:ln w="38100" cap="rnd"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19198098">
              <a:off x="-5127" y="3039296"/>
              <a:ext cx="5240287" cy="4649528"/>
            </a:xfrm>
            <a:prstGeom prst="arc">
              <a:avLst>
                <a:gd name="adj1" fmla="val 16690879"/>
                <a:gd name="adj2" fmla="val 21015159"/>
              </a:avLst>
            </a:prstGeom>
            <a:noFill/>
            <a:ln w="38100" cap="rnd"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9198098">
              <a:off x="1219570" y="4277133"/>
              <a:ext cx="3214948" cy="2937717"/>
            </a:xfrm>
            <a:prstGeom prst="arc">
              <a:avLst>
                <a:gd name="adj1" fmla="val 17173733"/>
                <a:gd name="adj2" fmla="val 20446991"/>
              </a:avLst>
            </a:prstGeom>
            <a:noFill/>
            <a:ln w="38100" cap="rnd"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 rot="19198098">
              <a:off x="1212316" y="4661759"/>
              <a:ext cx="3214948" cy="2937717"/>
            </a:xfrm>
            <a:prstGeom prst="arc">
              <a:avLst>
                <a:gd name="adj1" fmla="val 17770278"/>
                <a:gd name="adj2" fmla="val 20093277"/>
              </a:avLst>
            </a:prstGeom>
            <a:noFill/>
            <a:ln w="38100" cap="rnd"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4733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75" y="-23975"/>
            <a:ext cx="1463040" cy="302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br>
              <a:rPr lang="en-US" dirty="0"/>
            </a:br>
            <a:r>
              <a:rPr lang="en-US" dirty="0"/>
              <a:t>It 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381272"/>
            <a:ext cx="9144000" cy="2473523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4499429" y="1556067"/>
            <a:ext cx="4441371" cy="48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AA4500"/>
                </a:solidFill>
              </a:rPr>
              <a:t>Step II </a:t>
            </a:r>
            <a:r>
              <a:rPr lang="en-US" sz="1800" dirty="0"/>
              <a:t>– Skin hydration measured.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51105" y="1640414"/>
            <a:ext cx="3484641" cy="3129705"/>
            <a:chOff x="1351105" y="1640414"/>
            <a:chExt cx="3484641" cy="3129705"/>
          </a:xfrm>
        </p:grpSpPr>
        <p:sp>
          <p:nvSpPr>
            <p:cNvPr id="73" name="Arc 72"/>
            <p:cNvSpPr/>
            <p:nvPr/>
          </p:nvSpPr>
          <p:spPr>
            <a:xfrm rot="9219916">
              <a:off x="2524940" y="1940332"/>
              <a:ext cx="720733" cy="573558"/>
            </a:xfrm>
            <a:prstGeom prst="arc">
              <a:avLst/>
            </a:prstGeom>
            <a:noFill/>
            <a:ln w="38100" cap="rnd">
              <a:solidFill>
                <a:srgbClr val="AA4500"/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 rot="8159586">
              <a:off x="2649066" y="1973190"/>
              <a:ext cx="374483" cy="307347"/>
            </a:xfrm>
            <a:prstGeom prst="arc">
              <a:avLst/>
            </a:prstGeom>
            <a:noFill/>
            <a:ln w="38100" cap="rnd">
              <a:solidFill>
                <a:srgbClr val="AA4500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/>
            <p:cNvSpPr/>
            <p:nvPr/>
          </p:nvSpPr>
          <p:spPr>
            <a:xfrm rot="8490644">
              <a:off x="2343407" y="1798229"/>
              <a:ext cx="976910" cy="1004241"/>
            </a:xfrm>
            <a:prstGeom prst="arc">
              <a:avLst>
                <a:gd name="adj1" fmla="val 16200000"/>
                <a:gd name="adj2" fmla="val 21440134"/>
              </a:avLst>
            </a:prstGeom>
            <a:noFill/>
            <a:ln w="38100" cap="rnd">
              <a:solidFill>
                <a:srgbClr val="AA4500"/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c 75"/>
            <p:cNvSpPr/>
            <p:nvPr/>
          </p:nvSpPr>
          <p:spPr>
            <a:xfrm rot="8398098">
              <a:off x="2195825" y="1837916"/>
              <a:ext cx="1485244" cy="1274339"/>
            </a:xfrm>
            <a:prstGeom prst="arc">
              <a:avLst>
                <a:gd name="adj1" fmla="val 16200000"/>
                <a:gd name="adj2" fmla="val 127958"/>
              </a:avLst>
            </a:prstGeom>
            <a:noFill/>
            <a:ln w="38100" cap="rnd">
              <a:solidFill>
                <a:srgbClr val="AA4500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 rot="8398098">
              <a:off x="2005182" y="1774050"/>
              <a:ext cx="1884219" cy="1731335"/>
            </a:xfrm>
            <a:prstGeom prst="arc">
              <a:avLst>
                <a:gd name="adj1" fmla="val 16155597"/>
                <a:gd name="adj2" fmla="val 0"/>
              </a:avLst>
            </a:prstGeom>
            <a:noFill/>
            <a:ln w="38100" cap="rnd">
              <a:solidFill>
                <a:srgbClr val="AA4500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rot="8398098">
              <a:off x="1825566" y="1744192"/>
              <a:ext cx="2334974" cy="2136884"/>
            </a:xfrm>
            <a:prstGeom prst="arc">
              <a:avLst/>
            </a:prstGeom>
            <a:noFill/>
            <a:ln w="38100" cap="rnd">
              <a:solidFill>
                <a:srgbClr val="AA4500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8398098">
              <a:off x="1600034" y="1684963"/>
              <a:ext cx="2859704" cy="2652178"/>
            </a:xfrm>
            <a:prstGeom prst="arc">
              <a:avLst/>
            </a:prstGeom>
            <a:noFill/>
            <a:ln w="38100" cap="rnd">
              <a:solidFill>
                <a:srgbClr val="AA4500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c 79"/>
            <p:cNvSpPr/>
            <p:nvPr/>
          </p:nvSpPr>
          <p:spPr>
            <a:xfrm rot="8398098">
              <a:off x="1351105" y="1640414"/>
              <a:ext cx="3484641" cy="3129705"/>
            </a:xfrm>
            <a:prstGeom prst="arc">
              <a:avLst/>
            </a:prstGeom>
            <a:noFill/>
            <a:ln w="38100" cap="rnd">
              <a:solidFill>
                <a:srgbClr val="AA4500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8539921">
              <a:off x="2710665" y="1927104"/>
              <a:ext cx="342076" cy="159514"/>
            </a:xfrm>
            <a:prstGeom prst="arc">
              <a:avLst>
                <a:gd name="adj1" fmla="val 19094134"/>
                <a:gd name="adj2" fmla="val 0"/>
              </a:avLst>
            </a:prstGeom>
            <a:noFill/>
            <a:ln w="38100" cap="rnd">
              <a:solidFill>
                <a:srgbClr val="AA4500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67640" y="3002820"/>
            <a:ext cx="5754072" cy="5143204"/>
            <a:chOff x="-167640" y="3002820"/>
            <a:chExt cx="5754072" cy="5143204"/>
          </a:xfrm>
        </p:grpSpPr>
        <p:sp>
          <p:nvSpPr>
            <p:cNvPr id="68" name="Arc 67"/>
            <p:cNvSpPr/>
            <p:nvPr/>
          </p:nvSpPr>
          <p:spPr>
            <a:xfrm rot="19198098">
              <a:off x="838483" y="3909056"/>
              <a:ext cx="4136052" cy="3877822"/>
            </a:xfrm>
            <a:prstGeom prst="arc">
              <a:avLst>
                <a:gd name="adj1" fmla="val 16840995"/>
                <a:gd name="adj2" fmla="val 20778789"/>
              </a:avLst>
            </a:prstGeom>
            <a:noFill/>
            <a:ln w="38100" cap="rnd">
              <a:solidFill>
                <a:srgbClr val="AA4500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 rot="19198098">
              <a:off x="406392" y="3431650"/>
              <a:ext cx="4869972" cy="4504405"/>
            </a:xfrm>
            <a:prstGeom prst="arc">
              <a:avLst>
                <a:gd name="adj1" fmla="val 16669238"/>
                <a:gd name="adj2" fmla="val 20947189"/>
              </a:avLst>
            </a:prstGeom>
            <a:noFill/>
            <a:ln w="38100" cap="rnd">
              <a:solidFill>
                <a:srgbClr val="AA4500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 rot="19198098">
              <a:off x="-167640" y="3002820"/>
              <a:ext cx="5754072" cy="5143204"/>
            </a:xfrm>
            <a:prstGeom prst="arc">
              <a:avLst>
                <a:gd name="adj1" fmla="val 16690879"/>
                <a:gd name="adj2" fmla="val 21015159"/>
              </a:avLst>
            </a:prstGeom>
            <a:noFill/>
            <a:ln w="38100" cap="rnd">
              <a:solidFill>
                <a:srgbClr val="AA4500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 rot="19198098">
              <a:off x="1177133" y="4387328"/>
              <a:ext cx="3530158" cy="3249637"/>
            </a:xfrm>
            <a:prstGeom prst="arc">
              <a:avLst>
                <a:gd name="adj1" fmla="val 17173733"/>
                <a:gd name="adj2" fmla="val 20446991"/>
              </a:avLst>
            </a:prstGeom>
            <a:noFill/>
            <a:ln w="38100" cap="rnd">
              <a:solidFill>
                <a:srgbClr val="AA4500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rot="19198098">
              <a:off x="1169167" y="4812792"/>
              <a:ext cx="3530158" cy="3249637"/>
            </a:xfrm>
            <a:prstGeom prst="arc">
              <a:avLst>
                <a:gd name="adj1" fmla="val 17770278"/>
                <a:gd name="adj2" fmla="val 19838727"/>
              </a:avLst>
            </a:prstGeom>
            <a:noFill/>
            <a:ln w="38100" cap="rnd">
              <a:solidFill>
                <a:srgbClr val="AA4500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480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75" y="-23975"/>
            <a:ext cx="1463040" cy="302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br>
              <a:rPr lang="en-US" dirty="0"/>
            </a:br>
            <a:r>
              <a:rPr lang="en-US" dirty="0"/>
              <a:t>It 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381272"/>
            <a:ext cx="9144000" cy="2473523"/>
          </a:xfrm>
          <a:prstGeom prst="rect">
            <a:avLst/>
          </a:prstGeom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4500156" y="1560411"/>
            <a:ext cx="4445724" cy="78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BE3B"/>
                </a:solidFill>
              </a:rPr>
              <a:t>Step III</a:t>
            </a:r>
            <a:r>
              <a:rPr lang="en-US" sz="1800" dirty="0">
                <a:solidFill>
                  <a:srgbClr val="3BBE3B"/>
                </a:solidFill>
              </a:rPr>
              <a:t> </a:t>
            </a:r>
            <a:r>
              <a:rPr lang="en-US" sz="1800" dirty="0"/>
              <a:t>– Accurate blood glucose level determined.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61336" y="1730754"/>
            <a:ext cx="3581965" cy="3533009"/>
            <a:chOff x="1261336" y="1730754"/>
            <a:chExt cx="3581965" cy="3533009"/>
          </a:xfrm>
          <a:effectLst>
            <a:glow rad="38100">
              <a:schemeClr val="bg1">
                <a:alpha val="37000"/>
              </a:schemeClr>
            </a:glow>
          </a:effectLst>
        </p:grpSpPr>
        <p:sp>
          <p:nvSpPr>
            <p:cNvPr id="47" name="Arc 46"/>
            <p:cNvSpPr/>
            <p:nvPr/>
          </p:nvSpPr>
          <p:spPr>
            <a:xfrm rot="8940478">
              <a:off x="2593747" y="1998085"/>
              <a:ext cx="664952" cy="541532"/>
            </a:xfrm>
            <a:prstGeom prst="arc">
              <a:avLst/>
            </a:prstGeom>
            <a:noFill/>
            <a:ln w="38100" cap="rnd">
              <a:solidFill>
                <a:srgbClr val="3BBE3B"/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 rot="8422899">
              <a:off x="2708267" y="2029108"/>
              <a:ext cx="345500" cy="290186"/>
            </a:xfrm>
            <a:prstGeom prst="arc">
              <a:avLst/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 rot="8133984">
              <a:off x="2426264" y="1863916"/>
              <a:ext cx="901302" cy="948167"/>
            </a:xfrm>
            <a:prstGeom prst="arc">
              <a:avLst/>
            </a:prstGeom>
            <a:noFill/>
            <a:ln w="38100" cap="rnd">
              <a:solidFill>
                <a:srgbClr val="3BBE3B"/>
              </a:solidFill>
              <a:prstDash val="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8398098">
              <a:off x="2290104" y="1901387"/>
              <a:ext cx="1370293" cy="1203184"/>
            </a:xfrm>
            <a:prstGeom prst="arc">
              <a:avLst>
                <a:gd name="adj1" fmla="val 16200000"/>
                <a:gd name="adj2" fmla="val 127958"/>
              </a:avLst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8398098">
              <a:off x="2114216" y="1857178"/>
              <a:ext cx="1738390" cy="1634663"/>
            </a:xfrm>
            <a:prstGeom prst="arc">
              <a:avLst>
                <a:gd name="adj1" fmla="val 16155597"/>
                <a:gd name="adj2" fmla="val 0"/>
              </a:avLst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8398098">
              <a:off x="1948501" y="1859467"/>
              <a:ext cx="2154259" cy="2017567"/>
            </a:xfrm>
            <a:prstGeom prst="arc">
              <a:avLst/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8398098">
              <a:off x="1740424" y="1819636"/>
              <a:ext cx="2638378" cy="2504089"/>
            </a:xfrm>
            <a:prstGeom prst="arc">
              <a:avLst/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c 53"/>
            <p:cNvSpPr/>
            <p:nvPr/>
          </p:nvSpPr>
          <p:spPr>
            <a:xfrm rot="8398098">
              <a:off x="1510761" y="1823295"/>
              <a:ext cx="3214948" cy="2954952"/>
            </a:xfrm>
            <a:prstGeom prst="arc">
              <a:avLst/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8749470">
              <a:off x="2765097" y="1985592"/>
              <a:ext cx="315601" cy="150607"/>
            </a:xfrm>
            <a:prstGeom prst="arc">
              <a:avLst>
                <a:gd name="adj1" fmla="val 19094134"/>
                <a:gd name="adj2" fmla="val 0"/>
              </a:avLst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8129332">
              <a:off x="1261336" y="1730754"/>
              <a:ext cx="3581965" cy="3533009"/>
            </a:xfrm>
            <a:prstGeom prst="arc">
              <a:avLst>
                <a:gd name="adj1" fmla="val 16227125"/>
                <a:gd name="adj2" fmla="val 223661"/>
              </a:avLst>
            </a:prstGeom>
            <a:noFill/>
            <a:ln w="38100" cap="rnd">
              <a:solidFill>
                <a:srgbClr val="3BBE3B"/>
              </a:solidFill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5127" y="3024056"/>
            <a:ext cx="5240287" cy="4727820"/>
            <a:chOff x="-5127" y="3024056"/>
            <a:chExt cx="5240287" cy="4727820"/>
          </a:xfrm>
          <a:effectLst>
            <a:glow rad="38100">
              <a:schemeClr val="bg1">
                <a:alpha val="37000"/>
              </a:schemeClr>
            </a:glow>
          </a:effectLst>
        </p:grpSpPr>
        <p:sp>
          <p:nvSpPr>
            <p:cNvPr id="57" name="Arc 56"/>
            <p:cNvSpPr/>
            <p:nvPr/>
          </p:nvSpPr>
          <p:spPr>
            <a:xfrm rot="19198098">
              <a:off x="911159" y="3904266"/>
              <a:ext cx="3766741" cy="3505605"/>
            </a:xfrm>
            <a:prstGeom prst="arc">
              <a:avLst>
                <a:gd name="adj1" fmla="val 16840995"/>
                <a:gd name="adj2" fmla="val 20778789"/>
              </a:avLst>
            </a:prstGeom>
            <a:noFill/>
            <a:ln w="38100" cap="rnd">
              <a:solidFill>
                <a:srgbClr val="3BBE3B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19198098">
              <a:off x="517649" y="3442204"/>
              <a:ext cx="4435129" cy="4072045"/>
            </a:xfrm>
            <a:prstGeom prst="arc">
              <a:avLst>
                <a:gd name="adj1" fmla="val 16669238"/>
                <a:gd name="adj2" fmla="val 20947189"/>
              </a:avLst>
            </a:prstGeom>
            <a:noFill/>
            <a:ln w="38100" cap="rnd">
              <a:solidFill>
                <a:srgbClr val="3BBE3B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19198098">
              <a:off x="-5127" y="3024056"/>
              <a:ext cx="5240287" cy="4649528"/>
            </a:xfrm>
            <a:prstGeom prst="arc">
              <a:avLst>
                <a:gd name="adj1" fmla="val 16690879"/>
                <a:gd name="adj2" fmla="val 21015159"/>
              </a:avLst>
            </a:prstGeom>
            <a:noFill/>
            <a:ln w="38100" cap="rnd">
              <a:solidFill>
                <a:srgbClr val="3BBE3B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9198098">
              <a:off x="1219570" y="4353333"/>
              <a:ext cx="3214948" cy="2937717"/>
            </a:xfrm>
            <a:prstGeom prst="arc">
              <a:avLst>
                <a:gd name="adj1" fmla="val 17173733"/>
                <a:gd name="adj2" fmla="val 20446991"/>
              </a:avLst>
            </a:prstGeom>
            <a:noFill/>
            <a:ln w="38100" cap="rnd">
              <a:solidFill>
                <a:srgbClr val="3BBE3B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 rot="19198098">
              <a:off x="1212316" y="4814159"/>
              <a:ext cx="3214948" cy="2937717"/>
            </a:xfrm>
            <a:prstGeom prst="arc">
              <a:avLst>
                <a:gd name="adj1" fmla="val 17770278"/>
                <a:gd name="adj2" fmla="val 20093277"/>
              </a:avLst>
            </a:prstGeom>
            <a:noFill/>
            <a:ln w="38100" cap="rnd">
              <a:solidFill>
                <a:srgbClr val="3BBE3B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19146030">
              <a:off x="1731643" y="5192254"/>
              <a:ext cx="2413870" cy="2395001"/>
            </a:xfrm>
            <a:prstGeom prst="arc">
              <a:avLst>
                <a:gd name="adj1" fmla="val 17209246"/>
                <a:gd name="adj2" fmla="val 20093277"/>
              </a:avLst>
            </a:prstGeom>
            <a:noFill/>
            <a:ln w="38100" cap="rnd">
              <a:solidFill>
                <a:srgbClr val="3BBE3B"/>
              </a:solidFill>
              <a:prstDash val="sysDash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856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02785" y="4891314"/>
            <a:ext cx="4542971" cy="1553029"/>
          </a:xfrm>
          <a:prstGeom prst="roundRect">
            <a:avLst/>
          </a:prstGeom>
          <a:solidFill>
            <a:srgbClr val="0066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74689" y="5043715"/>
            <a:ext cx="4216400" cy="1255486"/>
          </a:xfrm>
          <a:prstGeom prst="roundRect">
            <a:avLst/>
          </a:prstGeom>
          <a:gradFill flip="none" rotWithShape="1">
            <a:gsLst>
              <a:gs pos="38000">
                <a:schemeClr val="bg1">
                  <a:lumMod val="41000"/>
                </a:schemeClr>
              </a:gs>
              <a:gs pos="97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17500" sx="102000" sy="102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08802" y="1843314"/>
            <a:ext cx="1640116" cy="4455887"/>
          </a:xfrm>
          <a:prstGeom prst="roundRect">
            <a:avLst/>
          </a:prstGeom>
          <a:gradFill flip="none" rotWithShape="1">
            <a:gsLst>
              <a:gs pos="38000">
                <a:schemeClr val="bg1">
                  <a:lumMod val="41000"/>
                </a:schemeClr>
              </a:gs>
              <a:gs pos="97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Signal Generator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6644" y="1850574"/>
            <a:ext cx="1640117" cy="4455887"/>
          </a:xfrm>
          <a:prstGeom prst="roundRect">
            <a:avLst/>
          </a:prstGeom>
          <a:gradFill flip="none" rotWithShape="1">
            <a:gsLst>
              <a:gs pos="38000">
                <a:schemeClr val="bg1">
                  <a:lumMod val="41000"/>
                </a:schemeClr>
              </a:gs>
              <a:gs pos="97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307773" y="1019218"/>
            <a:ext cx="5123539" cy="5240287"/>
            <a:chOff x="2307773" y="1019218"/>
            <a:chExt cx="5123539" cy="5240287"/>
          </a:xfrm>
        </p:grpSpPr>
        <p:sp>
          <p:nvSpPr>
            <p:cNvPr id="26" name="Arc 25"/>
            <p:cNvSpPr/>
            <p:nvPr/>
          </p:nvSpPr>
          <p:spPr>
            <a:xfrm rot="14068188">
              <a:off x="6432912" y="2927854"/>
              <a:ext cx="664952" cy="587237"/>
            </a:xfrm>
            <a:prstGeom prst="arc">
              <a:avLst/>
            </a:prstGeom>
            <a:noFill/>
            <a:ln w="38100" cap="rnd">
              <a:solidFill>
                <a:srgbClr val="5B9BD5"/>
              </a:solidFill>
              <a:prstDash val="solid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14068188">
              <a:off x="6695276" y="3018927"/>
              <a:ext cx="345500" cy="314677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3533984">
              <a:off x="6239751" y="2658068"/>
              <a:ext cx="901302" cy="1028192"/>
            </a:xfrm>
            <a:prstGeom prst="arc">
              <a:avLst/>
            </a:prstGeom>
            <a:noFill/>
            <a:ln w="38100" cap="rnd">
              <a:solidFill>
                <a:srgbClr val="5B9BD5"/>
              </a:solidFill>
              <a:prstDash val="solid"/>
            </a:ln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13798098">
              <a:off x="5826353" y="2618134"/>
              <a:ext cx="1370293" cy="1304732"/>
            </a:xfrm>
            <a:prstGeom prst="arc">
              <a:avLst>
                <a:gd name="adj1" fmla="val 16200000"/>
                <a:gd name="adj2" fmla="val 127958"/>
              </a:avLst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3798098">
              <a:off x="5489349" y="2392346"/>
              <a:ext cx="1738390" cy="1772627"/>
            </a:xfrm>
            <a:prstGeom prst="arc">
              <a:avLst>
                <a:gd name="adj1" fmla="val 16155597"/>
                <a:gd name="adj2" fmla="val 0"/>
              </a:avLst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3798098">
              <a:off x="5104374" y="2226955"/>
              <a:ext cx="2154259" cy="2187849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13798098">
              <a:off x="4674768" y="1997146"/>
              <a:ext cx="2638378" cy="2715433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3798098">
              <a:off x="4187636" y="1811310"/>
              <a:ext cx="3214948" cy="3204348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13798098">
              <a:off x="3626398" y="1547959"/>
              <a:ext cx="3766741" cy="3823779"/>
            </a:xfrm>
            <a:prstGeom prst="arc">
              <a:avLst/>
            </a:prstGeom>
            <a:noFill/>
            <a:ln w="38100" cap="rnd"/>
            <a:effectLst>
              <a:glow rad="25400">
                <a:schemeClr val="bg1"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13798098">
              <a:off x="2992933" y="1298350"/>
              <a:ext cx="4435129" cy="4441629"/>
            </a:xfrm>
            <a:prstGeom prst="arc">
              <a:avLst/>
            </a:prstGeom>
            <a:noFill/>
            <a:ln w="38100" cap="rnd"/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13798098">
              <a:off x="2223392" y="1103599"/>
              <a:ext cx="5240287" cy="5071526"/>
            </a:xfrm>
            <a:prstGeom prst="arc">
              <a:avLst/>
            </a:prstGeom>
            <a:noFill/>
            <a:ln w="38100" cap="rnd"/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3717655">
              <a:off x="6828331" y="3136488"/>
              <a:ext cx="315601" cy="163318"/>
            </a:xfrm>
            <a:prstGeom prst="arc">
              <a:avLst>
                <a:gd name="adj1" fmla="val 19094134"/>
                <a:gd name="adj2" fmla="val 0"/>
              </a:avLst>
            </a:prstGeom>
            <a:noFill/>
            <a:ln w="38100" cap="rnd"/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13" y="1273643"/>
            <a:ext cx="1396844" cy="302343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6200000">
            <a:off x="4204087" y="4238171"/>
            <a:ext cx="353402" cy="203200"/>
          </a:xfrm>
          <a:prstGeom prst="rightArrow">
            <a:avLst/>
          </a:prstGeom>
          <a:solidFill>
            <a:srgbClr val="AA45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1207" y="4470406"/>
            <a:ext cx="2607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E4A02"/>
                </a:solidFill>
              </a:rPr>
              <a:t>Isotonic Saline Solution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91089" y="5515429"/>
            <a:ext cx="217713" cy="2757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52211" y="5508175"/>
            <a:ext cx="217713" cy="2757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4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FB21B0B-7D12-4AF1-92EF-A21970A66A70}" vid="{6AC451E7-E93B-4E2B-A2E9-09567D2DD7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jupiter_devices_pp_template</Template>
  <TotalTime>7746</TotalTime>
  <Words>1005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Helvetica Light</vt:lpstr>
      <vt:lpstr>Verdana</vt:lpstr>
      <vt:lpstr>Office Theme</vt:lpstr>
      <vt:lpstr>PowerPoint Presentation</vt:lpstr>
      <vt:lpstr>Mission</vt:lpstr>
      <vt:lpstr>Problems with current glucose monitoring systems</vt:lpstr>
      <vt:lpstr>Jupiter Watch is the solution</vt:lpstr>
      <vt:lpstr>How It Works</vt:lpstr>
      <vt:lpstr>How  It Works</vt:lpstr>
      <vt:lpstr>How  It Works</vt:lpstr>
      <vt:lpstr>How  It Works</vt:lpstr>
      <vt:lpstr>Proof of Concept</vt:lpstr>
      <vt:lpstr>Diabetes Market Size</vt:lpstr>
      <vt:lpstr>Weight Loss and Athletic Markets</vt:lpstr>
      <vt:lpstr>Why Now?</vt:lpstr>
      <vt:lpstr>Why Now?</vt:lpstr>
      <vt:lpstr>Why hasn’t this been done before?</vt:lpstr>
      <vt:lpstr>Provisional Patents</vt:lpstr>
      <vt:lpstr>CGM Competition Comparison</vt:lpstr>
      <vt:lpstr>Fitness Go To Market Strategy</vt:lpstr>
      <vt:lpstr>Diabetic Go To Market Strategy</vt:lpstr>
      <vt:lpstr>Founding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</dc:creator>
  <cp:lastModifiedBy>Kristin</cp:lastModifiedBy>
  <cp:revision>221</cp:revision>
  <dcterms:created xsi:type="dcterms:W3CDTF">2016-03-11T07:26:27Z</dcterms:created>
  <dcterms:modified xsi:type="dcterms:W3CDTF">2017-01-11T02:05:26Z</dcterms:modified>
</cp:coreProperties>
</file>